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8" r:id="rId8"/>
    <p:sldId id="263" r:id="rId9"/>
    <p:sldId id="264" r:id="rId10"/>
    <p:sldId id="265" r:id="rId11"/>
    <p:sldId id="269" r:id="rId12"/>
    <p:sldId id="267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9" roundtripDataSignature="AMtx7mgiDo1K5KRxlrGLpCSJTt0NTz9k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>
      <p:cViewPr>
        <p:scale>
          <a:sx n="100" d="100"/>
          <a:sy n="100" d="100"/>
        </p:scale>
        <p:origin x="1002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customschemas.google.com/relationships/presentationmetadata" Target="meta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31" name="Google Shape;1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41DE45EE-870D-D03F-98A4-9D7206078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>
            <a:extLst>
              <a:ext uri="{FF2B5EF4-FFF2-40B4-BE49-F238E27FC236}">
                <a16:creationId xmlns:a16="http://schemas.microsoft.com/office/drawing/2014/main" id="{69DE8866-EF59-4BA6-6CA7-9D80EC154D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18" name="Google Shape;218;p10:notes">
            <a:extLst>
              <a:ext uri="{FF2B5EF4-FFF2-40B4-BE49-F238E27FC236}">
                <a16:creationId xmlns:a16="http://schemas.microsoft.com/office/drawing/2014/main" id="{67FCD866-BBDC-4A59-C7BF-446A84708C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20749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37" name="Google Shape;23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39" name="Google Shape;13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47" name="Google Shape;1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0" name="Google Shape;16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9" name="Google Shape;16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A68BCE67-CB3D-E981-D552-DCAEFCF5C5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>
            <a:extLst>
              <a:ext uri="{FF2B5EF4-FFF2-40B4-BE49-F238E27FC236}">
                <a16:creationId xmlns:a16="http://schemas.microsoft.com/office/drawing/2014/main" id="{6972664C-8224-4936-B902-69F93D14FE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69" name="Google Shape;169;p5:notes">
            <a:extLst>
              <a:ext uri="{FF2B5EF4-FFF2-40B4-BE49-F238E27FC236}">
                <a16:creationId xmlns:a16="http://schemas.microsoft.com/office/drawing/2014/main" id="{B7E511FD-8551-439F-C8E0-099E930973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81927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02" name="Google Shape;2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10" name="Google Shape;21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18" name="Google Shape;21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TITLE_AND_BODY_1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7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2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8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8" name="Google Shape;48;p28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2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"/>
          </p:nvPr>
        </p:nvSpPr>
        <p:spPr>
          <a:xfrm>
            <a:off x="1524000" y="3602039"/>
            <a:ext cx="9144000" cy="16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/>
            </a:lvl3pPr>
            <a:lvl4pPr lvl="3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62" name="Google Shape;62;p1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 type="tx">
  <p:cSld name="TITLE_AND_BOD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70" name="Google Shape;70;p1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>
            <a:spLocks noGrp="1"/>
          </p:cNvSpPr>
          <p:nvPr>
            <p:ph type="title"/>
          </p:nvPr>
        </p:nvSpPr>
        <p:spPr>
          <a:xfrm>
            <a:off x="831851" y="1709737"/>
            <a:ext cx="10515600" cy="28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867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30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30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30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1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83" name="Google Shape;83;p31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84" name="Google Shape;84;p31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8000" cy="8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 b="1"/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8000" cy="36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3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200" cy="8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 b="1"/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9pPr>
          </a:lstStyle>
          <a:p>
            <a:endParaRPr/>
          </a:p>
        </p:txBody>
      </p:sp>
      <p:sp>
        <p:nvSpPr>
          <p:cNvPr id="90" name="Google Shape;90;p3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200" cy="36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32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92" name="Google Shape;92;p32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93" name="Google Shape;93;p32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97" name="Google Shape;97;p33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98" name="Google Shape;98;p3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4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01" name="Google Shape;101;p34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02" name="Google Shape;102;p34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000" cy="16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3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400" cy="48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3200"/>
            </a:lvl1pPr>
            <a:lvl2pPr marL="914400" lvl="1" indent="-3619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800"/>
            </a:lvl2pPr>
            <a:lvl3pPr marL="1371600" lvl="2" indent="-3429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2400"/>
            </a:lvl3pPr>
            <a:lvl4pPr marL="1828800" lvl="3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4pPr>
            <a:lvl5pPr marL="2286000" lvl="4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5pPr>
            <a:lvl6pPr marL="2743200" lvl="5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6pPr>
            <a:lvl7pPr marL="3200400" lvl="6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7pPr>
            <a:lvl8pPr marL="3657600" lvl="7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8pPr>
            <a:lvl9pPr marL="4114800" lvl="8" indent="-32385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2000"/>
            </a:lvl9pPr>
          </a:lstStyle>
          <a:p>
            <a:endParaRPr/>
          </a:p>
        </p:txBody>
      </p:sp>
      <p:sp>
        <p:nvSpPr>
          <p:cNvPr id="106" name="Google Shape;106;p3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000" cy="38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9pPr>
          </a:lstStyle>
          <a:p>
            <a:endParaRPr/>
          </a:p>
        </p:txBody>
      </p:sp>
      <p:sp>
        <p:nvSpPr>
          <p:cNvPr id="107" name="Google Shape;107;p3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08" name="Google Shape;108;p3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09" name="Google Shape;109;p3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000" cy="16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400" cy="48736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3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000" cy="38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2pPr>
            <a:lvl3pPr marL="1371600" lvl="2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4pPr>
            <a:lvl5pPr marL="2286000" lvl="4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5pPr>
            <a:lvl6pPr marL="2743200" lvl="5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6pPr>
            <a:lvl7pPr marL="3200400" lvl="6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7pPr>
            <a:lvl8pPr marL="3657600" lvl="7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8pPr>
            <a:lvl9pPr marL="4114800" lvl="8" indent="-228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/>
            </a:lvl9pPr>
          </a:lstStyle>
          <a:p>
            <a:endParaRPr/>
          </a:p>
        </p:txBody>
      </p:sp>
      <p:sp>
        <p:nvSpPr>
          <p:cNvPr id="114" name="Google Shape;114;p36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15" name="Google Shape;115;p36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16" name="Google Shape;116;p36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7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37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21" name="Google Shape;121;p37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22" name="Google Shape;122;p3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8"/>
          <p:cNvSpPr txBox="1">
            <a:spLocks noGrp="1"/>
          </p:cNvSpPr>
          <p:nvPr>
            <p:ph type="title"/>
          </p:nvPr>
        </p:nvSpPr>
        <p:spPr>
          <a:xfrm rot="5400000">
            <a:off x="7133400" y="1956725"/>
            <a:ext cx="5812000" cy="2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8"/>
          <p:cNvSpPr txBox="1">
            <a:spLocks noGrp="1"/>
          </p:cNvSpPr>
          <p:nvPr>
            <p:ph type="body" idx="1"/>
          </p:nvPr>
        </p:nvSpPr>
        <p:spPr>
          <a:xfrm rot="5400000">
            <a:off x="1799300" y="-596075"/>
            <a:ext cx="5812000" cy="7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38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27" name="Google Shape;127;p38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 dirty="0"/>
          </a:p>
        </p:txBody>
      </p:sp>
      <p:sp>
        <p:nvSpPr>
          <p:cNvPr id="128" name="Google Shape;128;p38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" name="Google Shape;17;p2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2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" name="Google Shape;25;p22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26" name="Google Shape;26;p2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4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" name="Google Shape;32;p24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3" name="Google Shape;33;p2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5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89"/>
              <a:buFont typeface="Arial"/>
              <a:buNone/>
            </a:pPr>
            <a:endParaRPr sz="2489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6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33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867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33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1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"/>
          <p:cNvPicPr preferRelativeResize="0"/>
          <p:nvPr/>
        </p:nvPicPr>
        <p:blipFill rotWithShape="1">
          <a:blip r:embed="rId3">
            <a:alphaModFix/>
          </a:blip>
          <a:srcRect r="11912"/>
          <a:stretch/>
        </p:blipFill>
        <p:spPr>
          <a:xfrm>
            <a:off x="6015046" y="1869883"/>
            <a:ext cx="6195711" cy="140671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" title="м"/>
          <p:cNvSpPr txBox="1"/>
          <p:nvPr/>
        </p:nvSpPr>
        <p:spPr>
          <a:xfrm>
            <a:off x="6220325" y="1887411"/>
            <a:ext cx="5658938" cy="134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9725" tIns="59850" rIns="119725" bIns="598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dirty="0">
                <a:solidFill>
                  <a:schemeClr val="lt1"/>
                </a:solidFill>
              </a:rPr>
              <a:t>Философия образования в цифровую эпоху</a:t>
            </a:r>
            <a:endParaRPr sz="28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"/>
          <p:cNvSpPr txBox="1"/>
          <p:nvPr/>
        </p:nvSpPr>
        <p:spPr>
          <a:xfrm>
            <a:off x="6220325" y="3657603"/>
            <a:ext cx="5174670" cy="2889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6650" tIns="58300" rIns="116650" bIns="583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600" b="1" dirty="0">
                <a:solidFill>
                  <a:srgbClr val="A22184"/>
                </a:solidFill>
              </a:rPr>
              <a:t>Виктор Бишель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800" dirty="0">
              <a:solidFill>
                <a:srgbClr val="A2218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2000" dirty="0">
                <a:solidFill>
                  <a:srgbClr val="33348A"/>
                </a:solidFill>
              </a:rPr>
              <a:t>студент КИ23-17</a:t>
            </a:r>
            <a:r>
              <a:rPr lang="en-US" sz="2000" dirty="0">
                <a:solidFill>
                  <a:srgbClr val="33348A"/>
                </a:solidFill>
              </a:rPr>
              <a:t>/</a:t>
            </a:r>
            <a:r>
              <a:rPr lang="ru-RU" sz="2000" dirty="0">
                <a:solidFill>
                  <a:srgbClr val="33348A"/>
                </a:solidFill>
              </a:rPr>
              <a:t>1Б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2000" dirty="0">
                <a:solidFill>
                  <a:srgbClr val="33348A"/>
                </a:solidFill>
              </a:rPr>
              <a:t>ИКИТ СФУ </a:t>
            </a:r>
            <a:endParaRPr sz="3600" b="1" dirty="0">
              <a:solidFill>
                <a:srgbClr val="A22184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BB2FFE-2C60-B85A-E733-E63698A382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531" y="1784051"/>
            <a:ext cx="3581402" cy="3581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D85E76-880D-E7F2-06F7-2DBC6FF25F68}"/>
              </a:ext>
            </a:extLst>
          </p:cNvPr>
          <p:cNvSpPr txBox="1"/>
          <p:nvPr/>
        </p:nvSpPr>
        <p:spPr>
          <a:xfrm>
            <a:off x="3658421" y="1784051"/>
            <a:ext cx="10525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>
          <a:extLst>
            <a:ext uri="{FF2B5EF4-FFF2-40B4-BE49-F238E27FC236}">
              <a16:creationId xmlns:a16="http://schemas.microsoft.com/office/drawing/2014/main" id="{29B81E39-85A0-AB31-0F1D-BCA431649B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10">
            <a:extLst>
              <a:ext uri="{FF2B5EF4-FFF2-40B4-BE49-F238E27FC236}">
                <a16:creationId xmlns:a16="http://schemas.microsoft.com/office/drawing/2014/main" id="{1721447D-FD5B-06B4-C4FC-CD297225A9B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0325" y="2762052"/>
            <a:ext cx="5224088" cy="50336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0">
            <a:extLst>
              <a:ext uri="{FF2B5EF4-FFF2-40B4-BE49-F238E27FC236}">
                <a16:creationId xmlns:a16="http://schemas.microsoft.com/office/drawing/2014/main" id="{6ACD5F23-A740-AB56-A9CD-61B83C7376FB}"/>
              </a:ext>
            </a:extLst>
          </p:cNvPr>
          <p:cNvSpPr txBox="1"/>
          <p:nvPr/>
        </p:nvSpPr>
        <p:spPr>
          <a:xfrm>
            <a:off x="6229718" y="1341428"/>
            <a:ext cx="5649543" cy="1287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89075" rIns="89075" bIns="89075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i="0" u="none" strike="noStrike" cap="none" dirty="0">
                <a:solidFill>
                  <a:srgbClr val="A22184"/>
                </a:solidFill>
                <a:latin typeface="Arial"/>
                <a:ea typeface="Arial"/>
                <a:cs typeface="Arial"/>
                <a:sym typeface="Arial"/>
              </a:rPr>
              <a:t>Роль сообщества в цифровом обучении</a:t>
            </a:r>
          </a:p>
        </p:txBody>
      </p:sp>
      <p:sp>
        <p:nvSpPr>
          <p:cNvPr id="222" name="Google Shape;222;p10">
            <a:extLst>
              <a:ext uri="{FF2B5EF4-FFF2-40B4-BE49-F238E27FC236}">
                <a16:creationId xmlns:a16="http://schemas.microsoft.com/office/drawing/2014/main" id="{0A4DC50D-40DD-CE2A-CC4A-574B91A31D46}"/>
              </a:ext>
            </a:extLst>
          </p:cNvPr>
          <p:cNvSpPr txBox="1"/>
          <p:nvPr/>
        </p:nvSpPr>
        <p:spPr>
          <a:xfrm>
            <a:off x="6220325" y="2974405"/>
            <a:ext cx="5658937" cy="195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 indent="450215" algn="just">
              <a:lnSpc>
                <a:spcPct val="150000"/>
              </a:lnSpc>
              <a:spcAft>
                <a:spcPts val="1000"/>
              </a:spcAft>
            </a:pPr>
            <a:r>
              <a:rPr lang="ru-RU" sz="1600" dirty="0">
                <a:solidFill>
                  <a:srgbClr val="0070C0"/>
                </a:solidFill>
                <a:effectLst/>
                <a:latin typeface="+mj-lt"/>
                <a:ea typeface="Times New Roman" panose="02020603050405020304" pitchFamily="18" charset="0"/>
              </a:rPr>
              <a:t>Важным аспектом является также формирование этической и моральной ответственности в онлайн-сообществах. Виртуальные пространства общения требуют от участников уважения, толерантности и осознания своей роли в поддержании конструктивного диалога. Такие качества, как способность работать в команде, вести дискуссии и разрешать конфликты, становятся важными навыками, которые развиваются через взаимодействие в образовательных сообществах.</a:t>
            </a:r>
            <a:endParaRPr lang="ru-RU" sz="1600" dirty="0">
              <a:solidFill>
                <a:srgbClr val="0070C0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485BE53F-3B7F-2721-1EF1-357A92295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38" y="796534"/>
            <a:ext cx="5344380" cy="534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E6F995-49D2-A981-8DD5-DFD33A77D563}"/>
              </a:ext>
            </a:extLst>
          </p:cNvPr>
          <p:cNvSpPr txBox="1"/>
          <p:nvPr/>
        </p:nvSpPr>
        <p:spPr>
          <a:xfrm>
            <a:off x="4552218" y="906208"/>
            <a:ext cx="11049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931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2"/>
          <p:cNvSpPr txBox="1"/>
          <p:nvPr/>
        </p:nvSpPr>
        <p:spPr>
          <a:xfrm>
            <a:off x="6220325" y="3083434"/>
            <a:ext cx="5658937" cy="195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0" i="0" u="none" strike="noStrike" cap="none" dirty="0">
                <a:solidFill>
                  <a:srgbClr val="33348A"/>
                </a:solidFill>
                <a:latin typeface="Arial"/>
                <a:ea typeface="Arial"/>
                <a:cs typeface="Arial"/>
                <a:sym typeface="Arial"/>
              </a:rPr>
              <a:t>Спасибо за внимание</a:t>
            </a:r>
            <a:endParaRPr sz="3200" b="0" i="0" u="none" strike="noStrike" cap="none" dirty="0">
              <a:solidFill>
                <a:srgbClr val="33348A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0325" y="2762052"/>
            <a:ext cx="5224088" cy="50336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"/>
          <p:cNvSpPr txBox="1"/>
          <p:nvPr/>
        </p:nvSpPr>
        <p:spPr>
          <a:xfrm>
            <a:off x="6229718" y="787430"/>
            <a:ext cx="5649543" cy="1841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89075" rIns="89075" bIns="89075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i="0" u="none" strike="noStrike" cap="none" dirty="0">
                <a:solidFill>
                  <a:srgbClr val="A22184"/>
                </a:solidFill>
                <a:latin typeface="Arial"/>
                <a:ea typeface="Arial"/>
                <a:cs typeface="Arial"/>
                <a:sym typeface="Arial"/>
              </a:rPr>
              <a:t>Фундаментальные вопросы образования в цифровую эпоху</a:t>
            </a:r>
          </a:p>
        </p:txBody>
      </p:sp>
      <p:sp>
        <p:nvSpPr>
          <p:cNvPr id="143" name="Google Shape;143;p2"/>
          <p:cNvSpPr txBox="1"/>
          <p:nvPr/>
        </p:nvSpPr>
        <p:spPr>
          <a:xfrm>
            <a:off x="6220326" y="2974405"/>
            <a:ext cx="5224088" cy="195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 indent="457200" algn="just">
              <a:lnSpc>
                <a:spcPct val="150000"/>
              </a:lnSpc>
              <a:spcAft>
                <a:spcPts val="1000"/>
              </a:spcAft>
            </a:pPr>
            <a:r>
              <a:rPr lang="ru-RU" dirty="0">
                <a:solidFill>
                  <a:srgbClr val="0070C0"/>
                </a:solidFill>
                <a:effectLst/>
                <a:latin typeface="+mj-lt"/>
                <a:ea typeface="Times New Roman" panose="02020603050405020304" pitchFamily="18" charset="0"/>
              </a:rPr>
              <a:t>Тема философии образования в цифровую эпоху призвана осветить фундаментальные вопросы о целях, содержании и методах образования в условиях технологической трансформации. Как сохранить баланс между традиционными ценностями образования и инновационными подходами, обеспечивая при этом качество и доступность знаний? Какую роль играют технологии в воспитании личности и формировании критического мышления у учащихся? Эти и другие вопросы требуют внимания и анализа.</a:t>
            </a:r>
            <a:endParaRPr lang="ru-RU" dirty="0">
              <a:solidFill>
                <a:srgbClr val="0070C0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3F981F7-108A-D5E5-169B-AD1CE0E7D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763" y="1075824"/>
            <a:ext cx="4924926" cy="4924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89F9D1-E715-C372-AE6A-65AC6236EB30}"/>
              </a:ext>
            </a:extLst>
          </p:cNvPr>
          <p:cNvSpPr txBox="1"/>
          <p:nvPr/>
        </p:nvSpPr>
        <p:spPr>
          <a:xfrm>
            <a:off x="4492414" y="1075824"/>
            <a:ext cx="10572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0325" y="2762052"/>
            <a:ext cx="5224088" cy="50336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3"/>
          <p:cNvSpPr txBox="1"/>
          <p:nvPr/>
        </p:nvSpPr>
        <p:spPr>
          <a:xfrm>
            <a:off x="6229718" y="455031"/>
            <a:ext cx="5649543" cy="2174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89075" rIns="89075" bIns="89075" anchor="b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A22184"/>
                </a:solidFill>
              </a:rPr>
              <a:t>Роль технологий в формировании образовательной среды</a:t>
            </a:r>
            <a:endParaRPr lang="ru-RU" sz="3600" b="1" i="0" u="none" strike="noStrike" cap="none" dirty="0">
              <a:solidFill>
                <a:srgbClr val="A2218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"/>
          <p:cNvSpPr txBox="1"/>
          <p:nvPr/>
        </p:nvSpPr>
        <p:spPr>
          <a:xfrm>
            <a:off x="6220325" y="2974405"/>
            <a:ext cx="5658937" cy="195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>
              <a:lnSpc>
                <a:spcPct val="150000"/>
              </a:lnSpc>
              <a:buSzPts val="2400"/>
            </a:pPr>
            <a:r>
              <a:rPr lang="ru-RU" dirty="0">
                <a:solidFill>
                  <a:srgbClr val="0070C0"/>
                </a:solidFill>
                <a:effectLst/>
                <a:latin typeface="+mj-lt"/>
                <a:ea typeface="Calibri" panose="020F0502020204030204" pitchFamily="34" charset="0"/>
              </a:rPr>
              <a:t>Одним из ключевых аспектов, который определяет роль технологий в образовании, является доступность информации. Раньше знания были ограничены библиотеками, учебниками и лекциями преподавателей. Сегодня интернет, цифровые платформы и базы данных открывают учащимся доступ к гигантскому объему информации по любому вопросу. Это дает возможность каждому исследовать интересующие темы в любое время, независимо от его местоположения. Такие технологии, как онлайн-курсы, видеолекции и электронные книги, позволяют расширить образовательные горизонты и создать уникальные возможности для самообразования.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endParaRPr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532002F-310A-7611-3726-EA852FF8F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631360"/>
            <a:ext cx="5274140" cy="5274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2606E1-8FF7-4B74-579A-35F1CC5D8A55}"/>
              </a:ext>
            </a:extLst>
          </p:cNvPr>
          <p:cNvSpPr txBox="1"/>
          <p:nvPr/>
        </p:nvSpPr>
        <p:spPr>
          <a:xfrm>
            <a:off x="4664540" y="722412"/>
            <a:ext cx="10763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0325" y="2762052"/>
            <a:ext cx="5224088" cy="5033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4"/>
          <p:cNvSpPr txBox="1"/>
          <p:nvPr/>
        </p:nvSpPr>
        <p:spPr>
          <a:xfrm>
            <a:off x="6229718" y="233432"/>
            <a:ext cx="5649543" cy="2395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89075" rIns="89075" bIns="89075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dirty="0">
                <a:solidFill>
                  <a:srgbClr val="A22184"/>
                </a:solidFill>
              </a:rPr>
              <a:t>Риски внедрения технологий в образовательный процесс</a:t>
            </a:r>
            <a:endParaRPr sz="3600" b="1" i="0" u="none" strike="noStrike" cap="none" dirty="0">
              <a:solidFill>
                <a:srgbClr val="A2218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4"/>
          <p:cNvSpPr txBox="1"/>
          <p:nvPr/>
        </p:nvSpPr>
        <p:spPr>
          <a:xfrm>
            <a:off x="6132808" y="2974405"/>
            <a:ext cx="5658937" cy="343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 indent="457200" algn="just">
              <a:lnSpc>
                <a:spcPct val="150000"/>
              </a:lnSpc>
              <a:spcAft>
                <a:spcPts val="1000"/>
              </a:spcAft>
            </a:pPr>
            <a:r>
              <a:rPr lang="ru-RU" sz="1600" dirty="0">
                <a:solidFill>
                  <a:srgbClr val="0070C0"/>
                </a:solidFill>
                <a:effectLst/>
                <a:latin typeface="+mj-lt"/>
                <a:ea typeface="Calibri" panose="020F0502020204030204" pitchFamily="34" charset="0"/>
              </a:rPr>
              <a:t>Существует опасность, что чрезмерная зависимость от технологий может привести к утрате навыков критического анализа информации, а также уменьшению личной вовлеченности студентов в образовательный процесс. Важно, чтобы технологии использовались как вспомогательные инструменты, а не заменяли собой живое общение и традиционные педагогические методы.</a:t>
            </a:r>
          </a:p>
        </p:txBody>
      </p:sp>
      <p:pic>
        <p:nvPicPr>
          <p:cNvPr id="4102" name="Picture 6">
            <a:extLst>
              <a:ext uri="{FF2B5EF4-FFF2-40B4-BE49-F238E27FC236}">
                <a16:creationId xmlns:a16="http://schemas.microsoft.com/office/drawing/2014/main" id="{352A67BB-0C29-F7A2-D1FA-CC3E4E549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755" y="544794"/>
            <a:ext cx="5031358" cy="503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AC4D04-D100-D45A-BD9F-F2171FF923D8}"/>
              </a:ext>
            </a:extLst>
          </p:cNvPr>
          <p:cNvSpPr txBox="1"/>
          <p:nvPr/>
        </p:nvSpPr>
        <p:spPr>
          <a:xfrm>
            <a:off x="4545788" y="544794"/>
            <a:ext cx="10763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5"/>
          <p:cNvPicPr preferRelativeResize="0"/>
          <p:nvPr/>
        </p:nvPicPr>
        <p:blipFill rotWithShape="1">
          <a:blip r:embed="rId3">
            <a:alphaModFix/>
          </a:blip>
          <a:srcRect r="11912"/>
          <a:stretch/>
        </p:blipFill>
        <p:spPr>
          <a:xfrm>
            <a:off x="5996289" y="1184053"/>
            <a:ext cx="6195711" cy="140671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5" title="м"/>
          <p:cNvSpPr txBox="1"/>
          <p:nvPr/>
        </p:nvSpPr>
        <p:spPr>
          <a:xfrm>
            <a:off x="6220324" y="1215089"/>
            <a:ext cx="5658938" cy="134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9725" tIns="59850" rIns="119725" bIns="5985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67"/>
              </a:spcAft>
              <a:buNone/>
            </a:pPr>
            <a:r>
              <a:rPr lang="ru-RU" sz="36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ИНДИВИДУАЛИЗАЦИЯ ОБУЧЕНИЯ</a:t>
            </a:r>
          </a:p>
        </p:txBody>
      </p:sp>
      <p:sp>
        <p:nvSpPr>
          <p:cNvPr id="173" name="Google Shape;173;p5"/>
          <p:cNvSpPr txBox="1"/>
          <p:nvPr/>
        </p:nvSpPr>
        <p:spPr>
          <a:xfrm>
            <a:off x="6220325" y="2884456"/>
            <a:ext cx="5658937" cy="195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 marR="0" lvl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</a:pPr>
            <a:r>
              <a:rPr lang="ru-RU" sz="1800" dirty="0">
                <a:solidFill>
                  <a:srgbClr val="0070C0"/>
                </a:solidFill>
                <a:effectLst/>
                <a:latin typeface="+mj-lt"/>
                <a:ea typeface="Times New Roman" panose="02020603050405020304" pitchFamily="18" charset="0"/>
              </a:rPr>
              <a:t>Одной из самых ярких черт философии индивидуализации является использование технологий для адаптации учебных материалов. Современные образовательные платформы и системы, такие как онлайн-курсы, интеллектуальные репетиторы и приложения, могут отслеживать прогресс каждого учащегося, анализировать его успехи и слабые места, а затем предлагать соответствующие задания и ресурсы для дальнейшего изучения. Это позволяет создать уникальный путь обучения для каждого студента, который соответствует его личным нуждам.</a:t>
            </a:r>
            <a:endParaRPr lang="ru-RU" sz="2400" b="0" i="0" u="none" strike="noStrike" cap="none" dirty="0">
              <a:solidFill>
                <a:srgbClr val="0070C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pic>
        <p:nvPicPr>
          <p:cNvPr id="4098" name="Picture 2" descr="Страшно удобно и очень опасно: к чему ведет расширение использования  искусственного интеллекта – Новости – Проектно-учебная лаборатория  экономической журналистики – Национальный исследовательский университет  «Высшая школа экономики»">
            <a:extLst>
              <a:ext uri="{FF2B5EF4-FFF2-40B4-BE49-F238E27FC236}">
                <a16:creationId xmlns:a16="http://schemas.microsoft.com/office/drawing/2014/main" id="{7FDC14EE-E6D1-98C1-D895-22C9CF3BEF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990" y="846621"/>
            <a:ext cx="4800416" cy="320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F0B503-4BF6-AEC9-47E5-97EB260A7ACB}"/>
              </a:ext>
            </a:extLst>
          </p:cNvPr>
          <p:cNvSpPr txBox="1"/>
          <p:nvPr/>
        </p:nvSpPr>
        <p:spPr>
          <a:xfrm>
            <a:off x="4381500" y="868108"/>
            <a:ext cx="11049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6E297E3D-E5D0-8393-42C2-C185CDC03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5">
            <a:extLst>
              <a:ext uri="{FF2B5EF4-FFF2-40B4-BE49-F238E27FC236}">
                <a16:creationId xmlns:a16="http://schemas.microsoft.com/office/drawing/2014/main" id="{54F4597C-C6D5-97E9-B2F8-9400756CE86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11912"/>
          <a:stretch/>
        </p:blipFill>
        <p:spPr>
          <a:xfrm>
            <a:off x="5996289" y="1184053"/>
            <a:ext cx="6195711" cy="140671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5" title="м">
            <a:extLst>
              <a:ext uri="{FF2B5EF4-FFF2-40B4-BE49-F238E27FC236}">
                <a16:creationId xmlns:a16="http://schemas.microsoft.com/office/drawing/2014/main" id="{385219B0-A46B-7CA7-0B4A-EBAB888EDD7F}"/>
              </a:ext>
            </a:extLst>
          </p:cNvPr>
          <p:cNvSpPr txBox="1"/>
          <p:nvPr/>
        </p:nvSpPr>
        <p:spPr>
          <a:xfrm>
            <a:off x="6220324" y="1215089"/>
            <a:ext cx="5658938" cy="134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9725" tIns="59850" rIns="119725" bIns="5985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67"/>
              </a:spcAft>
              <a:buNone/>
            </a:pPr>
            <a:r>
              <a:rPr lang="ru-RU" sz="36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ИНДИВИДУАЛИЗАЦИЯ ОБУЧЕНИЯ</a:t>
            </a:r>
          </a:p>
        </p:txBody>
      </p:sp>
      <p:sp>
        <p:nvSpPr>
          <p:cNvPr id="173" name="Google Shape;173;p5">
            <a:extLst>
              <a:ext uri="{FF2B5EF4-FFF2-40B4-BE49-F238E27FC236}">
                <a16:creationId xmlns:a16="http://schemas.microsoft.com/office/drawing/2014/main" id="{D7BEE215-8133-CD63-FB6F-6C84A0E89B95}"/>
              </a:ext>
            </a:extLst>
          </p:cNvPr>
          <p:cNvSpPr txBox="1"/>
          <p:nvPr/>
        </p:nvSpPr>
        <p:spPr>
          <a:xfrm>
            <a:off x="6220324" y="2632334"/>
            <a:ext cx="5658937" cy="195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 indent="450215" algn="just">
              <a:lnSpc>
                <a:spcPct val="150000"/>
              </a:lnSpc>
              <a:spcAft>
                <a:spcPts val="1000"/>
              </a:spcAft>
            </a:pPr>
            <a:r>
              <a:rPr lang="ru-RU" dirty="0">
                <a:solidFill>
                  <a:srgbClr val="0070C0"/>
                </a:solidFill>
                <a:effectLst/>
                <a:latin typeface="+mj-lt"/>
                <a:ea typeface="Times New Roman" panose="02020603050405020304" pitchFamily="18" charset="0"/>
              </a:rPr>
              <a:t>Философия индивидуализации обучения с помощью технологий вызывает и ряд этических вопросов. Одним из таких вопросов является баланс между автоматизацией образовательного процесса и сохранением человеческого аспекта преподавания. Важно помнить, что технологии не должны полностью заменять взаимодействие с учителем. Роль педагога в обучении все равно остается важной — именно он помогает ученику формировать критическое мышление, развивать эмоциональный интеллект и учит социальным навыкам, которые невозможно заменить алгоритмами. Таким образом, индивидуализация с помощью технологий должна быть дополнением к живому взаимодействию с преподавателем, а не его заменой.</a:t>
            </a:r>
            <a:endParaRPr lang="ru-RU" dirty="0">
              <a:solidFill>
                <a:srgbClr val="0070C0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A3CACD5-C0A1-B097-26AD-E0DC4ABA7D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75" y="1215089"/>
            <a:ext cx="4819650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C58B92-05AF-AC1B-AE8A-10069BB96F8B}"/>
              </a:ext>
            </a:extLst>
          </p:cNvPr>
          <p:cNvSpPr txBox="1"/>
          <p:nvPr/>
        </p:nvSpPr>
        <p:spPr>
          <a:xfrm>
            <a:off x="4314825" y="1334833"/>
            <a:ext cx="11049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231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0325" y="2762052"/>
            <a:ext cx="5224088" cy="50336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8"/>
          <p:cNvSpPr txBox="1"/>
          <p:nvPr/>
        </p:nvSpPr>
        <p:spPr>
          <a:xfrm>
            <a:off x="6229718" y="1341428"/>
            <a:ext cx="5649543" cy="1287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89075" rIns="89075" bIns="89075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i="0" u="none" strike="noStrike" cap="none" dirty="0">
                <a:solidFill>
                  <a:srgbClr val="A22184"/>
                </a:solidFill>
                <a:latin typeface="Arial"/>
                <a:ea typeface="Arial"/>
                <a:cs typeface="Arial"/>
                <a:sym typeface="Arial"/>
              </a:rPr>
              <a:t>Будущее образования и роль человека</a:t>
            </a:r>
          </a:p>
        </p:txBody>
      </p:sp>
      <p:sp>
        <p:nvSpPr>
          <p:cNvPr id="206" name="Google Shape;206;p8"/>
          <p:cNvSpPr txBox="1"/>
          <p:nvPr/>
        </p:nvSpPr>
        <p:spPr>
          <a:xfrm>
            <a:off x="6220325" y="2974405"/>
            <a:ext cx="5658937" cy="195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 indent="450215" algn="just">
              <a:lnSpc>
                <a:spcPct val="150000"/>
              </a:lnSpc>
              <a:spcAft>
                <a:spcPts val="1000"/>
              </a:spcAft>
            </a:pPr>
            <a:r>
              <a:rPr lang="ru-RU" dirty="0">
                <a:solidFill>
                  <a:srgbClr val="0070C0"/>
                </a:solidFill>
                <a:effectLst/>
                <a:latin typeface="+mj-lt"/>
                <a:ea typeface="Times New Roman" panose="02020603050405020304" pitchFamily="18" charset="0"/>
              </a:rPr>
              <a:t>Растущая автоматизация и внедрение искусственного интеллекта (ИИ) в образовательный процесс вызывают важные вопросы относительно будущего роли преподавателя и трансформации самой концепции обучения. Технологии стремительно меняются, и будущее образования, вероятно, будет выглядеть совершенно иначе, чем то, что мы видим сегодня. Однако, несмотря на стремительное развитие ИИ и автоматизации, роль человека в образовании остаётся не только необходимой, но и становится еще более важной в контексте новых вызовов и возможностей.</a:t>
            </a:r>
            <a:endParaRPr lang="ru-RU" dirty="0">
              <a:solidFill>
                <a:srgbClr val="0070C0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6150" name="Picture 6" descr="Зубр — Википедия">
            <a:extLst>
              <a:ext uri="{FF2B5EF4-FFF2-40B4-BE49-F238E27FC236}">
                <a16:creationId xmlns:a16="http://schemas.microsoft.com/office/drawing/2014/main" id="{4C9E7C51-1DCF-E7F1-D177-5DEA6479B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156" y="3632630"/>
            <a:ext cx="91275" cy="60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3E743E63-A5C0-D127-6D0F-768177693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5" y="1038027"/>
            <a:ext cx="5181798" cy="5181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38DE853-E836-371C-DF0A-1F7D8ECF9CC8}"/>
              </a:ext>
            </a:extLst>
          </p:cNvPr>
          <p:cNvSpPr txBox="1"/>
          <p:nvPr/>
        </p:nvSpPr>
        <p:spPr>
          <a:xfrm>
            <a:off x="4715073" y="1038027"/>
            <a:ext cx="11049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0325" y="2762052"/>
            <a:ext cx="5224088" cy="50336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9"/>
          <p:cNvSpPr txBox="1"/>
          <p:nvPr/>
        </p:nvSpPr>
        <p:spPr>
          <a:xfrm>
            <a:off x="6229718" y="1341428"/>
            <a:ext cx="5649543" cy="1287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89075" rIns="89075" bIns="89075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i="0" u="none" strike="noStrike" cap="none" dirty="0">
                <a:solidFill>
                  <a:srgbClr val="A22184"/>
                </a:solidFill>
                <a:latin typeface="Arial"/>
                <a:ea typeface="Arial"/>
                <a:cs typeface="Arial"/>
                <a:sym typeface="Arial"/>
              </a:rPr>
              <a:t>Будущее образования и роль человека</a:t>
            </a:r>
          </a:p>
        </p:txBody>
      </p:sp>
      <p:sp>
        <p:nvSpPr>
          <p:cNvPr id="214" name="Google Shape;214;p9"/>
          <p:cNvSpPr txBox="1"/>
          <p:nvPr/>
        </p:nvSpPr>
        <p:spPr>
          <a:xfrm>
            <a:off x="6220325" y="2974405"/>
            <a:ext cx="5658937" cy="195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 indent="450215" algn="just">
              <a:lnSpc>
                <a:spcPct val="150000"/>
              </a:lnSpc>
              <a:spcAft>
                <a:spcPts val="1000"/>
              </a:spcAft>
            </a:pPr>
            <a:r>
              <a:rPr lang="ru-RU" sz="1600" dirty="0">
                <a:solidFill>
                  <a:srgbClr val="0070C0"/>
                </a:solidFill>
                <a:effectLst/>
                <a:latin typeface="+mj-lt"/>
                <a:ea typeface="Times New Roman" panose="02020603050405020304" pitchFamily="18" charset="0"/>
              </a:rPr>
              <a:t>В условиях растущей автоматизации преподаватели могут стать своего рода «менторскими» фигурами, фокусируя своё внимание на развитии креативности, анализе сложных этических вопросов и воспитании навыков, которые не могут быть автоматизированы. В этом контексте, философские концепции, такие как гуманизм, конструктивизм и экзистенциализм, могут дать ключ к пониманию трансформации роли преподавателя в будущем образовании.</a:t>
            </a:r>
            <a:endParaRPr lang="ru-RU" sz="1600" dirty="0">
              <a:solidFill>
                <a:srgbClr val="0070C0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sp>
        <p:nvSpPr>
          <p:cNvPr id="2" name="AutoShape 2" descr="Профессия преподаватель: где учиться, зарплата, плюсы и минусы">
            <a:extLst>
              <a:ext uri="{FF2B5EF4-FFF2-40B4-BE49-F238E27FC236}">
                <a16:creationId xmlns:a16="http://schemas.microsoft.com/office/drawing/2014/main" id="{ACD11ADF-DF47-17B8-E561-592F2DC381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24106" y="125452"/>
            <a:ext cx="3405612" cy="340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sp>
        <p:nvSpPr>
          <p:cNvPr id="3" name="AutoShape 4" descr="Профессия преподаватель: где учиться, зарплата, плюсы и минусы">
            <a:extLst>
              <a:ext uri="{FF2B5EF4-FFF2-40B4-BE49-F238E27FC236}">
                <a16:creationId xmlns:a16="http://schemas.microsoft.com/office/drawing/2014/main" id="{29C95B6C-76BB-3EB3-7E7E-5605BF4440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71676" y="326225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EF302196-C557-0D19-AD38-3605C7EAA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417" y="1341428"/>
            <a:ext cx="4871378" cy="4871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75CF00-140F-1789-1598-D49A8C00EFD5}"/>
              </a:ext>
            </a:extLst>
          </p:cNvPr>
          <p:cNvSpPr txBox="1"/>
          <p:nvPr/>
        </p:nvSpPr>
        <p:spPr>
          <a:xfrm>
            <a:off x="4122805" y="1411033"/>
            <a:ext cx="11049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0325" y="2762052"/>
            <a:ext cx="5224088" cy="50336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0"/>
          <p:cNvSpPr txBox="1"/>
          <p:nvPr/>
        </p:nvSpPr>
        <p:spPr>
          <a:xfrm>
            <a:off x="6229718" y="1341428"/>
            <a:ext cx="5649543" cy="1287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89075" rIns="89075" bIns="89075" anchor="b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 i="0" u="none" strike="noStrike" cap="none" dirty="0">
                <a:solidFill>
                  <a:srgbClr val="A22184"/>
                </a:solidFill>
                <a:latin typeface="Arial"/>
                <a:ea typeface="Arial"/>
                <a:cs typeface="Arial"/>
                <a:sym typeface="Arial"/>
              </a:rPr>
              <a:t>Роль сообщества в цифровом обучении</a:t>
            </a:r>
          </a:p>
        </p:txBody>
      </p:sp>
      <p:sp>
        <p:nvSpPr>
          <p:cNvPr id="222" name="Google Shape;222;p10"/>
          <p:cNvSpPr txBox="1"/>
          <p:nvPr/>
        </p:nvSpPr>
        <p:spPr>
          <a:xfrm>
            <a:off x="6220325" y="2974405"/>
            <a:ext cx="5658937" cy="195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9075" tIns="44525" rIns="89075" bIns="44525" anchor="t" anchorCtr="0">
            <a:noAutofit/>
          </a:bodyPr>
          <a:lstStyle/>
          <a:p>
            <a:pPr indent="450215" algn="just">
              <a:lnSpc>
                <a:spcPct val="150000"/>
              </a:lnSpc>
              <a:spcAft>
                <a:spcPts val="1000"/>
              </a:spcAft>
            </a:pPr>
            <a:r>
              <a:rPr lang="ru-RU" sz="1600" dirty="0">
                <a:solidFill>
                  <a:srgbClr val="0070C0"/>
                </a:solidFill>
                <a:effectLst/>
                <a:latin typeface="+mj-lt"/>
                <a:ea typeface="Times New Roman" panose="02020603050405020304" pitchFamily="18" charset="0"/>
              </a:rPr>
              <a:t>Цифровая эпоха значительно изменяет способы взаимодействия между учениками, преподавателями и сообществом в целом. Технологии предоставляют уникальные возможности для создания образовательных сообществ, в которых участники могут обмениваться знаниями, опытом и идеями вне зависимости от географического положения и времени. Это преобразование не только расширяет образовательные горизонты, но и дает новый взгляд на роль сообщества в обучении.</a:t>
            </a:r>
            <a:endParaRPr lang="ru-RU" sz="1600" dirty="0">
              <a:solidFill>
                <a:srgbClr val="0070C0"/>
              </a:solidFill>
              <a:effectLst/>
              <a:latin typeface="+mj-lt"/>
              <a:ea typeface="Calibri" panose="020F0502020204030204" pitchFamily="34" charset="0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0A0E065-90F7-CBB9-9377-1BCFEBFAC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04950"/>
            <a:ext cx="466725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0E33D0-9851-EC9C-99E3-30A5924607A1}"/>
              </a:ext>
            </a:extLst>
          </p:cNvPr>
          <p:cNvSpPr txBox="1"/>
          <p:nvPr/>
        </p:nvSpPr>
        <p:spPr>
          <a:xfrm>
            <a:off x="4015038" y="1582483"/>
            <a:ext cx="11049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dirty="0" err="1">
                <a:solidFill>
                  <a:schemeClr val="bg1"/>
                </a:solidFill>
              </a:rPr>
              <a:t>Шедеврум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685</Words>
  <Application>Microsoft Office PowerPoint</Application>
  <PresentationFormat>Широкоэкранный</PresentationFormat>
  <Paragraphs>34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Calibri</vt:lpstr>
      <vt:lpstr>Simple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Bishel Victor</cp:lastModifiedBy>
  <cp:revision>3</cp:revision>
  <dcterms:modified xsi:type="dcterms:W3CDTF">2025-03-16T04:51:58Z</dcterms:modified>
</cp:coreProperties>
</file>